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7" r:id="rId9"/>
    <p:sldId id="268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7EC4A6-5410-4E39-B555-1BD09DE7DCBD}">
          <p14:sldIdLst>
            <p14:sldId id="256"/>
            <p14:sldId id="257"/>
            <p14:sldId id="260"/>
            <p14:sldId id="258"/>
            <p14:sldId id="261"/>
            <p14:sldId id="259"/>
            <p14:sldId id="263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292CF-186C-4856-BD42-6A23A0F556DF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57E65-F88A-4233-8B0D-1BD208481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1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ntrol_theory" TargetMode="External"/><Relationship Id="rId3" Type="http://schemas.openxmlformats.org/officeDocument/2006/relationships/hyperlink" Target="http://en.wikipedia.org/wiki/Middleware" TargetMode="External"/><Relationship Id="rId7" Type="http://schemas.openxmlformats.org/officeDocument/2006/relationships/hyperlink" Target="http://en.wikipedia.org/wiki/Automatio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/index.php?title=Aspirations&amp;action=edit&amp;redlink=1" TargetMode="External"/><Relationship Id="rId5" Type="http://schemas.openxmlformats.org/officeDocument/2006/relationships/hyperlink" Target="http://en.wikipedia.org/wiki/Autonomic" TargetMode="External"/><Relationship Id="rId4" Type="http://schemas.openxmlformats.org/officeDocument/2006/relationships/hyperlink" Target="http://en.wikipedia.org/wiki/Intelligence_(trait)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32E7C-3697-47A4-98E4-F57A824BBA88}" type="slidenum">
              <a:rPr lang="en-US"/>
              <a:pPr/>
              <a:t>7</a:t>
            </a:fld>
            <a:endParaRPr lang="en-US"/>
          </a:p>
        </p:txBody>
      </p:sp>
      <p:sp>
        <p:nvSpPr>
          <p:cNvPr id="40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Orchestration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describes the automated arrangement, coordination, and management of complex computer systems,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Middleware"/>
              </a:rPr>
              <a:t>middleware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services.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often discussed as having an inherent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Intelligence (trait)"/>
              </a:rPr>
              <a:t>intelligence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even implicitly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utonomic"/>
              </a:rPr>
              <a:t>autonomic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control, but those are largely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spirations (page does not exist)"/>
              </a:rPr>
              <a:t>aspirations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analogies rather than technical descriptions. In reality,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orchestration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largely the effect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Automation"/>
              </a:rPr>
              <a:t>automation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systems deploying elements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Control theory"/>
              </a:rPr>
              <a:t>control theory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7E65-F88A-4233-8B0D-1BD208481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5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E50-E61B-4AFC-B78D-B95DBCD7DE41}" type="datetime1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944-BB2E-495D-9649-90BBEBEA656F}" type="datetime1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1021-46CE-48B0-9B42-26E47764FEFE}" type="datetime1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3750-815B-4EBD-8C5C-5101E02063C3}" type="datetime1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E1DA-71C9-4E7E-AB83-9DC0D607C964}" type="datetime1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12DB-6A89-4391-894F-B3DA59297309}" type="datetime1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03A3-AF92-4796-BCDB-2A4338F94EC4}" type="datetime1">
              <a:rPr lang="en-US" smtClean="0"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1F4E-9A01-4793-BF78-6D3EDB6C48FE}" type="datetime1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BA7E-9217-4111-9E66-9DE943431E48}" type="datetime1">
              <a:rPr lang="en-US" smtClean="0"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70D4-BC4B-4CB0-A6AC-449C2BAE9328}" type="datetime1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00C-9AC9-4324-89DE-90CAE4ED3535}" type="datetime1">
              <a:rPr lang="en-US" smtClean="0"/>
              <a:t>8/26/2011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98DF08-9D69-4B22-B216-4070D77D8675}" type="datetime1">
              <a:rPr lang="en-US" smtClean="0"/>
              <a:t>8/26/2011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xperiment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27187"/>
            <a:ext cx="7772400" cy="1470025"/>
          </a:xfrm>
        </p:spPr>
        <p:txBody>
          <a:bodyPr>
            <a:noAutofit/>
          </a:bodyPr>
          <a:lstStyle/>
          <a:p>
            <a:r>
              <a:rPr lang="en-US" sz="4400" dirty="0"/>
              <a:t>Scientific Workflows </a:t>
            </a:r>
            <a:r>
              <a:rPr lang="en-US" sz="4400" dirty="0" smtClean="0"/>
              <a:t>Systems : </a:t>
            </a:r>
            <a:br>
              <a:rPr lang="en-US" sz="4400" dirty="0" smtClean="0"/>
            </a:br>
            <a:r>
              <a:rPr lang="en-US" sz="4400" dirty="0" smtClean="0"/>
              <a:t>  </a:t>
            </a:r>
            <a:r>
              <a:rPr lang="en-US" sz="4400" dirty="0"/>
              <a:t>In Drug discovery </a:t>
            </a:r>
            <a:r>
              <a:rPr lang="en-US" sz="4400" dirty="0" smtClean="0"/>
              <a:t>informatics</a:t>
            </a:r>
            <a:br>
              <a:rPr lang="en-US" sz="4400" dirty="0" smtClean="0"/>
            </a:br>
            <a:r>
              <a:rPr lang="en-US" sz="4400" dirty="0" smtClean="0"/>
              <a:t>		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6705600" cy="1447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100" b="1" dirty="0" smtClean="0"/>
              <a:t>Presented By:</a:t>
            </a:r>
          </a:p>
          <a:p>
            <a:pPr algn="ctr"/>
            <a:r>
              <a:rPr lang="en-US" b="1" dirty="0" err="1" smtClean="0"/>
              <a:t>Tumbi</a:t>
            </a:r>
            <a:r>
              <a:rPr lang="en-US" b="1" dirty="0" smtClean="0"/>
              <a:t> </a:t>
            </a:r>
            <a:r>
              <a:rPr lang="en-US" b="1" dirty="0"/>
              <a:t>M</a:t>
            </a:r>
            <a:r>
              <a:rPr lang="en-US" b="1" dirty="0" smtClean="0"/>
              <a:t>uhammad </a:t>
            </a:r>
            <a:r>
              <a:rPr lang="en-US" b="1" dirty="0" err="1" smtClean="0"/>
              <a:t>Khaled</a:t>
            </a:r>
            <a:endParaRPr lang="en-US" b="1" dirty="0" smtClean="0"/>
          </a:p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Semester</a:t>
            </a:r>
          </a:p>
          <a:p>
            <a:pPr algn="ctr"/>
            <a:r>
              <a:rPr lang="en-US" dirty="0" smtClean="0"/>
              <a:t>Department of </a:t>
            </a:r>
            <a:r>
              <a:rPr lang="en-US" dirty="0" err="1" smtClean="0"/>
              <a:t>Pharmacoinformatics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7" descr="Gears_animation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2611120" cy="182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9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20000" cy="4800600"/>
          </a:xfrm>
        </p:spPr>
        <p:txBody>
          <a:bodyPr/>
          <a:lstStyle/>
          <a:p>
            <a:r>
              <a:rPr lang="en-US" sz="3600" b="1" dirty="0"/>
              <a:t>Industry point Of View: </a:t>
            </a:r>
          </a:p>
          <a:p>
            <a:endParaRPr lang="en-US" dirty="0"/>
          </a:p>
          <a:p>
            <a:r>
              <a:rPr lang="en-US" sz="2800" dirty="0"/>
              <a:t>Schrodinger’s maximum workforce is working on </a:t>
            </a:r>
            <a:r>
              <a:rPr lang="en-US" sz="2800" dirty="0" smtClean="0"/>
              <a:t>KNIME® </a:t>
            </a:r>
            <a:r>
              <a:rPr lang="en-US" sz="2800" dirty="0"/>
              <a:t>base workflow </a:t>
            </a:r>
            <a:r>
              <a:rPr lang="en-US" sz="2800" b="1" dirty="0"/>
              <a:t>development</a:t>
            </a:r>
            <a:r>
              <a:rPr lang="en-US" sz="2800" dirty="0"/>
              <a:t> for its products/ modules which may become rival for market leader </a:t>
            </a:r>
            <a:r>
              <a:rPr lang="en-US" sz="2800" i="1" dirty="0" err="1"/>
              <a:t>Accelrys</a:t>
            </a:r>
            <a:r>
              <a:rPr lang="en-US" sz="2800" dirty="0"/>
              <a:t> - </a:t>
            </a:r>
            <a:r>
              <a:rPr lang="en-US" sz="2800" i="1" dirty="0"/>
              <a:t>Pipeline </a:t>
            </a:r>
            <a:r>
              <a:rPr lang="en-US" sz="2800" i="1" dirty="0" smtClean="0"/>
              <a:t>Pilot</a:t>
            </a:r>
            <a:r>
              <a:rPr lang="en-US" sz="2800" dirty="0"/>
              <a:t> ® 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985490"/>
            <a:ext cx="2135874" cy="961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0" y="6070922"/>
            <a:ext cx="2281817" cy="63467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796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Why…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33" y="6188653"/>
            <a:ext cx="2884934" cy="404052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Examples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/>
          <a:lstStyle/>
          <a:p>
            <a:r>
              <a:rPr lang="en-US" dirty="0" smtClean="0"/>
              <a:t>There Many Scientific workflows software /Workbenches are available : </a:t>
            </a:r>
          </a:p>
          <a:p>
            <a:pPr marL="925830" lvl="1" indent="-514350">
              <a:buFont typeface="+mj-lt"/>
              <a:buAutoNum type="romanUcPeriod"/>
            </a:pPr>
            <a:r>
              <a:rPr lang="en-US" b="1" dirty="0" smtClean="0"/>
              <a:t>Pipeline Pilot</a:t>
            </a:r>
            <a:r>
              <a:rPr lang="en-US" b="1" dirty="0"/>
              <a:t> </a:t>
            </a:r>
            <a:r>
              <a:rPr lang="en-US" dirty="0"/>
              <a:t>®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Commercially Available from </a:t>
            </a:r>
            <a:r>
              <a:rPr lang="en-US" i="1" dirty="0" err="1" smtClean="0"/>
              <a:t>Accelrys</a:t>
            </a:r>
            <a:r>
              <a:rPr lang="en-US" dirty="0"/>
              <a:t>® </a:t>
            </a:r>
            <a:endParaRPr lang="en-US" i="1" dirty="0" smtClean="0"/>
          </a:p>
          <a:p>
            <a:pPr lvl="2"/>
            <a:r>
              <a:rPr lang="en-US" dirty="0" smtClean="0"/>
              <a:t>Market leader in scientific workflow</a:t>
            </a:r>
          </a:p>
          <a:p>
            <a:pPr marL="868680" lvl="1" indent="-457200">
              <a:buFont typeface="+mj-lt"/>
              <a:buAutoNum type="romanUcPeriod"/>
            </a:pPr>
            <a:r>
              <a:rPr lang="en-US" dirty="0"/>
              <a:t> </a:t>
            </a:r>
            <a:r>
              <a:rPr lang="en-US" b="1" dirty="0" smtClean="0"/>
              <a:t>KNIME</a:t>
            </a:r>
          </a:p>
          <a:p>
            <a:pPr lvl="2"/>
            <a:r>
              <a:rPr lang="en-US" dirty="0" smtClean="0"/>
              <a:t>Open source software</a:t>
            </a:r>
          </a:p>
          <a:p>
            <a:pPr lvl="2"/>
            <a:r>
              <a:rPr lang="en-US" dirty="0" smtClean="0"/>
              <a:t>Schrodinger’s target to make it as RIVAL for </a:t>
            </a:r>
            <a:r>
              <a:rPr lang="en-US" dirty="0"/>
              <a:t>Pipeline Pilot </a:t>
            </a:r>
            <a:endParaRPr lang="en-US" dirty="0" smtClean="0"/>
          </a:p>
          <a:p>
            <a:pPr lvl="2"/>
            <a:r>
              <a:rPr lang="en-US" dirty="0" smtClean="0"/>
              <a:t>Include many </a:t>
            </a:r>
            <a:r>
              <a:rPr lang="en-US" dirty="0" err="1" smtClean="0"/>
              <a:t>chemoinformatics</a:t>
            </a:r>
            <a:r>
              <a:rPr lang="en-US" dirty="0" smtClean="0"/>
              <a:t> NODES were developed to </a:t>
            </a:r>
            <a:r>
              <a:rPr lang="en-US" dirty="0" err="1" smtClean="0"/>
              <a:t>perfome</a:t>
            </a:r>
            <a:r>
              <a:rPr lang="en-US" dirty="0" smtClean="0"/>
              <a:t> some basic calculation and DATA MINING</a:t>
            </a:r>
          </a:p>
          <a:p>
            <a:pPr marL="925830" lvl="1" indent="-514350">
              <a:buFont typeface="+mj-lt"/>
              <a:buAutoNum type="romanUcPeriod"/>
            </a:pPr>
            <a:r>
              <a:rPr lang="en-US" b="1" dirty="0" smtClean="0"/>
              <a:t>TAVERNA WORKBENCH</a:t>
            </a:r>
          </a:p>
          <a:p>
            <a:pPr lvl="2"/>
            <a:r>
              <a:rPr lang="en-US" dirty="0"/>
              <a:t>Open source software</a:t>
            </a:r>
          </a:p>
          <a:p>
            <a:pPr lvl="2"/>
            <a:r>
              <a:rPr lang="en-US" dirty="0" smtClean="0"/>
              <a:t>Active development form user</a:t>
            </a:r>
          </a:p>
          <a:p>
            <a:pPr lvl="2"/>
            <a:r>
              <a:rPr lang="en-US" dirty="0" smtClean="0"/>
              <a:t>Applications in BIOINFORMATICS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marL="925830" lvl="1" indent="-514350">
              <a:buFont typeface="+mj-lt"/>
              <a:buAutoNum type="romanUcPeriod"/>
            </a:pPr>
            <a:endParaRPr lang="en-US" dirty="0" smtClean="0"/>
          </a:p>
          <a:p>
            <a:pPr marL="868680" lvl="1" indent="-457200">
              <a:buFont typeface="+mj-lt"/>
              <a:buAutoNum type="romanU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362200"/>
            <a:ext cx="2281817" cy="6346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KNIME (Konstanz Information Miner) is a user-friendly and comprehensive open-source data integration, processing, analysis, and exploration </a:t>
            </a:r>
            <a:r>
              <a:rPr lang="en-US" dirty="0" smtClean="0"/>
              <a:t>platform.</a:t>
            </a:r>
          </a:p>
          <a:p>
            <a:r>
              <a:rPr lang="en-US" dirty="0" smtClean="0"/>
              <a:t>KNIME include plugins for CDK (</a:t>
            </a:r>
            <a:r>
              <a:rPr lang="en-US" dirty="0"/>
              <a:t>C</a:t>
            </a:r>
            <a:r>
              <a:rPr lang="en-US" dirty="0" smtClean="0"/>
              <a:t>hemistry Development Kit)</a:t>
            </a:r>
          </a:p>
          <a:p>
            <a:r>
              <a:rPr lang="en-US" dirty="0" smtClean="0"/>
              <a:t>Also have some nodes for Statistical data mining etc..</a:t>
            </a:r>
          </a:p>
          <a:p>
            <a:r>
              <a:rPr lang="en-US" dirty="0" smtClean="0"/>
              <a:t>As already discussed KNIME based workflows for Maestro are also available.</a:t>
            </a:r>
          </a:p>
          <a:p>
            <a:r>
              <a:rPr lang="en-US" dirty="0" smtClean="0"/>
              <a:t>Here we see an </a:t>
            </a:r>
            <a:r>
              <a:rPr lang="en-US" b="1" dirty="0" smtClean="0"/>
              <a:t>VERY SMALL  </a:t>
            </a:r>
            <a:r>
              <a:rPr lang="en-US" dirty="0" smtClean="0"/>
              <a:t>example of workflow for extraction of </a:t>
            </a:r>
            <a:r>
              <a:rPr lang="en-US" b="1" dirty="0" smtClean="0"/>
              <a:t>METADATA </a:t>
            </a:r>
            <a:r>
              <a:rPr lang="en-US" dirty="0" smtClean="0"/>
              <a:t>from </a:t>
            </a:r>
            <a:r>
              <a:rPr lang="en-US" b="1" dirty="0" smtClean="0"/>
              <a:t>.</a:t>
            </a:r>
            <a:r>
              <a:rPr lang="en-US" b="1" dirty="0" err="1" smtClean="0"/>
              <a:t>sdf</a:t>
            </a:r>
            <a:r>
              <a:rPr lang="en-US" b="1" dirty="0" smtClean="0"/>
              <a:t> file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715000"/>
            <a:ext cx="3352800" cy="150876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64" y="1295400"/>
            <a:ext cx="7620000" cy="4800600"/>
          </a:xfrm>
        </p:spPr>
        <p:txBody>
          <a:bodyPr/>
          <a:lstStyle/>
          <a:p>
            <a:r>
              <a:rPr lang="en-US" dirty="0" smtClean="0"/>
              <a:t>It is open source workbench developed by </a:t>
            </a:r>
            <a:r>
              <a:rPr lang="en-US" b="1" dirty="0" smtClean="0"/>
              <a:t>University of Manchester </a:t>
            </a:r>
          </a:p>
          <a:p>
            <a:r>
              <a:rPr lang="en-US" dirty="0" smtClean="0"/>
              <a:t>It have many applications only in bioinformatics</a:t>
            </a:r>
          </a:p>
          <a:p>
            <a:r>
              <a:rPr lang="en-US" dirty="0" smtClean="0"/>
              <a:t>No commercial Tie-Ups</a:t>
            </a:r>
          </a:p>
          <a:p>
            <a:r>
              <a:rPr lang="en-US" dirty="0" smtClean="0"/>
              <a:t>Example:-</a:t>
            </a:r>
          </a:p>
          <a:p>
            <a:pPr lvl="1"/>
            <a:r>
              <a:rPr lang="en-US" dirty="0" smtClean="0"/>
              <a:t>A simple workflow ( Part of Workflow ) </a:t>
            </a:r>
            <a:r>
              <a:rPr lang="en-US" dirty="0" err="1" smtClean="0"/>
              <a:t>wich</a:t>
            </a:r>
            <a:r>
              <a:rPr lang="en-US" dirty="0" smtClean="0"/>
              <a:t> will fetch the PDB structure from RCSB database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029200"/>
            <a:ext cx="1104900" cy="10191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TAVERNA </a:t>
            </a:r>
            <a:r>
              <a:rPr lang="en-US" dirty="0" smtClean="0"/>
              <a:t>WORKBENCH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Advantages of Workflow System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perform routine extensive complicated works which may include </a:t>
            </a:r>
          </a:p>
          <a:p>
            <a:pPr lvl="2"/>
            <a:r>
              <a:rPr lang="en-US" dirty="0" smtClean="0"/>
              <a:t>Data Transformation </a:t>
            </a:r>
          </a:p>
          <a:p>
            <a:pPr lvl="2"/>
            <a:r>
              <a:rPr lang="en-US" dirty="0" smtClean="0"/>
              <a:t>Data mining </a:t>
            </a:r>
          </a:p>
          <a:p>
            <a:pPr lvl="2"/>
            <a:r>
              <a:rPr lang="en-US" dirty="0" smtClean="0"/>
              <a:t>Data Analysis</a:t>
            </a:r>
          </a:p>
          <a:p>
            <a:pPr lvl="2"/>
            <a:r>
              <a:rPr lang="en-US" dirty="0" smtClean="0"/>
              <a:t>Etc.</a:t>
            </a:r>
          </a:p>
          <a:p>
            <a:pPr marL="114300" indent="0">
              <a:buNone/>
            </a:pPr>
            <a:r>
              <a:rPr lang="en-US" dirty="0" smtClean="0"/>
              <a:t>	without any manual interference which may results in 	less errors.</a:t>
            </a:r>
          </a:p>
          <a:p>
            <a:r>
              <a:rPr lang="en-US" dirty="0" smtClean="0"/>
              <a:t>Result reproducibility</a:t>
            </a:r>
          </a:p>
          <a:p>
            <a:r>
              <a:rPr lang="en-US" dirty="0" smtClean="0"/>
              <a:t>Reduce data loss</a:t>
            </a:r>
          </a:p>
          <a:p>
            <a:r>
              <a:rPr lang="en-US" dirty="0" smtClean="0"/>
              <a:t>Time saving</a:t>
            </a:r>
          </a:p>
          <a:p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193512"/>
            <a:ext cx="397192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47900" y="570637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Workflow </a:t>
            </a:r>
            <a:r>
              <a:rPr lang="en-US" sz="4000" b="1" dirty="0" smtClean="0">
                <a:solidFill>
                  <a:srgbClr val="0070C0"/>
                </a:solidFill>
              </a:rPr>
              <a:t>System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9400" y="5708362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As </a:t>
            </a:r>
            <a:r>
              <a:rPr lang="en-US" sz="4000" b="1" dirty="0" smtClean="0">
                <a:solidFill>
                  <a:srgbClr val="B91B1B"/>
                </a:solidFill>
              </a:rPr>
              <a:t>Developer</a:t>
            </a:r>
            <a:endParaRPr lang="en-US" b="1" dirty="0">
              <a:solidFill>
                <a:srgbClr val="B91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1760168"/>
            <a:ext cx="4267200" cy="1143000"/>
          </a:xfrm>
        </p:spPr>
        <p:txBody>
          <a:bodyPr/>
          <a:lstStyle/>
          <a:p>
            <a:r>
              <a:rPr lang="en-US" sz="7200" dirty="0" smtClean="0"/>
              <a:t>Thank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675" y="49530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rgbClr val="C00000"/>
                </a:solidFill>
              </a:rPr>
              <a:t>My software never has bugs. It just develops random </a:t>
            </a:r>
            <a:r>
              <a:rPr lang="en-US" sz="3200" i="1" dirty="0" smtClean="0">
                <a:solidFill>
                  <a:srgbClr val="C00000"/>
                </a:solidFill>
              </a:rPr>
              <a:t>features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81000"/>
            <a:ext cx="3714750" cy="39013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1000" y="4572000"/>
            <a:ext cx="762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Introduction to Scientific Workflows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09575" y="17526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/>
              <a:t>W</a:t>
            </a:r>
            <a:r>
              <a:rPr lang="en-US" sz="2400" b="1" dirty="0" smtClean="0"/>
              <a:t>hat </a:t>
            </a:r>
            <a:r>
              <a:rPr lang="en-US" sz="2400" b="1" dirty="0"/>
              <a:t>is a </a:t>
            </a:r>
            <a:r>
              <a:rPr lang="en-US" sz="2400" b="1" dirty="0" smtClean="0"/>
              <a:t>workflow</a:t>
            </a:r>
            <a:endParaRPr lang="en-US" sz="1600" b="1" dirty="0" smtClean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/>
              <a:t>General definition: </a:t>
            </a:r>
            <a:r>
              <a:rPr lang="en-US" sz="2400" dirty="0"/>
              <a:t>series of tasks performed to </a:t>
            </a:r>
            <a:r>
              <a:rPr lang="en-US" sz="2400" dirty="0" smtClean="0"/>
              <a:t>produce a final outcome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sz="2400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/>
              <a:t>Scientific workflow </a:t>
            </a:r>
            <a:r>
              <a:rPr lang="en-US" sz="2400" dirty="0"/>
              <a:t>– “data analysis pipeline”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Automate tedious jobs that scientists traditionally performed by hand for each dataset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Process large volumes of data faster than scientists could do by hand</a:t>
            </a:r>
          </a:p>
          <a:p>
            <a:pPr marL="114300" indent="0" algn="just">
              <a:buNone/>
            </a:pPr>
            <a:endParaRPr lang="en-US" sz="1600" dirty="0" smtClean="0"/>
          </a:p>
          <a:p>
            <a:pPr marL="114300" indent="0" algn="just">
              <a:buNone/>
            </a:pPr>
            <a:endParaRPr lang="en-US" sz="1600" dirty="0"/>
          </a:p>
          <a:p>
            <a:pPr marL="114300" indent="0" algn="just">
              <a:buNone/>
            </a:pPr>
            <a:endParaRPr lang="en-US" sz="1600" dirty="0" smtClean="0"/>
          </a:p>
          <a:p>
            <a:pPr marL="114300" indent="0" algn="just">
              <a:buNone/>
            </a:pPr>
            <a:endParaRPr lang="en-US" sz="1600" dirty="0"/>
          </a:p>
          <a:p>
            <a:pPr marL="114300" indent="0" algn="just">
              <a:buNone/>
            </a:pPr>
            <a:endParaRPr lang="en-US" sz="1600" dirty="0" smtClean="0"/>
          </a:p>
          <a:p>
            <a:pPr marL="114300" indent="0" algn="just">
              <a:buNone/>
            </a:pPr>
            <a:endParaRPr lang="en-US" sz="1600" dirty="0"/>
          </a:p>
          <a:p>
            <a:pPr marL="114300" indent="0" algn="just">
              <a:buNone/>
            </a:pPr>
            <a:endParaRPr lang="en-US" sz="1600" dirty="0"/>
          </a:p>
          <a:p>
            <a:pPr marL="114300" indent="0" algn="just">
              <a:buNone/>
            </a:pPr>
            <a:endParaRPr lang="en-US" sz="1600" dirty="0" smtClean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81000" y="23320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 Workflow?</a:t>
            </a:r>
          </a:p>
        </p:txBody>
      </p:sp>
      <p:pic>
        <p:nvPicPr>
          <p:cNvPr id="82950" name="Picture 6" descr="cokepetline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33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7" descr="B-29-Assembly-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3340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8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33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4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524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dirty="0"/>
              <a:t>Background: Business Workflows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52400" y="1469571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Example: </a:t>
            </a:r>
            <a:r>
              <a:rPr lang="en-US" sz="2800" dirty="0" smtClean="0"/>
              <a:t>Planning </a:t>
            </a:r>
            <a:r>
              <a:rPr lang="en-US" sz="2800" dirty="0"/>
              <a:t>a </a:t>
            </a:r>
            <a:r>
              <a:rPr lang="en-US" sz="2800" dirty="0" smtClean="0"/>
              <a:t>trip </a:t>
            </a:r>
            <a:endParaRPr lang="en-US" sz="2800" dirty="0"/>
          </a:p>
          <a:p>
            <a:r>
              <a:rPr lang="en-US" sz="2800" dirty="0"/>
              <a:t>Need to perform a series of tasks: </a:t>
            </a:r>
            <a:r>
              <a:rPr lang="en-US" sz="2800" dirty="0" smtClean="0"/>
              <a:t>book </a:t>
            </a:r>
            <a:r>
              <a:rPr lang="en-US" sz="2800" dirty="0"/>
              <a:t>a </a:t>
            </a:r>
            <a:r>
              <a:rPr lang="en-US" sz="2800" dirty="0" smtClean="0"/>
              <a:t>train tickets, </a:t>
            </a:r>
            <a:r>
              <a:rPr lang="en-US" sz="2800" dirty="0"/>
              <a:t>reserve a hotel room, arrange for a rental </a:t>
            </a:r>
            <a:r>
              <a:rPr lang="en-US" sz="2800" dirty="0" smtClean="0"/>
              <a:t>car for sight seeing, </a:t>
            </a:r>
            <a:r>
              <a:rPr lang="en-US" sz="2800" dirty="0"/>
              <a:t>etc</a:t>
            </a:r>
            <a:r>
              <a:rPr lang="en-US" sz="2800" dirty="0" smtClean="0"/>
              <a:t>..</a:t>
            </a:r>
            <a:endParaRPr lang="en-US" sz="2800" dirty="0"/>
          </a:p>
          <a:p>
            <a:r>
              <a:rPr lang="en-US" sz="2800" dirty="0"/>
              <a:t>Each task may depend on outcome of previous task</a:t>
            </a:r>
          </a:p>
          <a:p>
            <a:pPr lvl="1"/>
            <a:r>
              <a:rPr lang="en-US" sz="2400" dirty="0"/>
              <a:t>Days you reserve the hotel depend on days of the flight</a:t>
            </a:r>
          </a:p>
          <a:p>
            <a:pPr lvl="1"/>
            <a:r>
              <a:rPr lang="en-US" sz="2400" dirty="0"/>
              <a:t>If hotel has shuttle service, may not need to rent a </a:t>
            </a:r>
            <a:r>
              <a:rPr lang="en-US" sz="2400" dirty="0" smtClean="0"/>
              <a:t>car</a:t>
            </a:r>
          </a:p>
          <a:p>
            <a:pPr lvl="1"/>
            <a:r>
              <a:rPr lang="en-US" sz="2400" dirty="0" err="1"/>
              <a:t>e</a:t>
            </a:r>
            <a:r>
              <a:rPr lang="en-US" sz="2400" dirty="0" err="1" smtClean="0"/>
              <a:t>tc</a:t>
            </a:r>
            <a:r>
              <a:rPr lang="en-US" sz="2400" dirty="0" smtClean="0"/>
              <a:t> ..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about scientific workflows?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r>
              <a:rPr lang="en-US" dirty="0"/>
              <a:t>Perform a set of transformations/ operations on a scientific dataset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Simulation </a:t>
            </a:r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/>
              <a:t>Generating images from raw data</a:t>
            </a:r>
          </a:p>
          <a:p>
            <a:pPr lvl="1"/>
            <a:r>
              <a:rPr lang="en-US" dirty="0"/>
              <a:t>Identifying areas of interest in a large dataset</a:t>
            </a:r>
          </a:p>
          <a:p>
            <a:pPr lvl="1"/>
            <a:r>
              <a:rPr lang="en-US" dirty="0"/>
              <a:t>Classifying set of objects</a:t>
            </a:r>
          </a:p>
          <a:p>
            <a:pPr lvl="1"/>
            <a:r>
              <a:rPr lang="en-US" dirty="0"/>
              <a:t>Querying a web service for more information on a set of objects</a:t>
            </a:r>
          </a:p>
          <a:p>
            <a:pPr lvl="1"/>
            <a:r>
              <a:rPr lang="en-US" dirty="0"/>
              <a:t>Many others…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877" y="5503474"/>
            <a:ext cx="1951037" cy="8779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623369"/>
            <a:ext cx="1371600" cy="638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558012"/>
            <a:ext cx="2281817" cy="6346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432868"/>
            <a:ext cx="1104900" cy="10191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7620000" cy="1143000"/>
          </a:xfrm>
        </p:spPr>
        <p:txBody>
          <a:bodyPr/>
          <a:lstStyle/>
          <a:p>
            <a:pPr algn="ctr"/>
            <a:r>
              <a:rPr lang="en-US" sz="7200" dirty="0" smtClean="0"/>
              <a:t>Is this topic is useful to discuss</a:t>
            </a:r>
            <a:br>
              <a:rPr lang="en-US" sz="7200" dirty="0" smtClean="0"/>
            </a:br>
            <a:r>
              <a:rPr lang="en-US" sz="7200" dirty="0" smtClean="0"/>
              <a:t>?????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620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419600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</a:rPr>
              <a:t>Yes….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2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  <a:ln/>
        </p:spPr>
        <p:txBody>
          <a:bodyPr/>
          <a:lstStyle/>
          <a:p>
            <a:r>
              <a:rPr lang="en-US" dirty="0"/>
              <a:t>Scientific Workflow Design: Challenges </a:t>
            </a:r>
          </a:p>
        </p:txBody>
      </p:sp>
      <p:pic>
        <p:nvPicPr>
          <p:cNvPr id="4055043" name="Picture 3" descr="why-i-need-vacati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717" r="2914" b="15302"/>
          <a:stretch>
            <a:fillRect/>
          </a:stretch>
        </p:blipFill>
        <p:spPr bwMode="auto">
          <a:xfrm>
            <a:off x="10886" y="1725301"/>
            <a:ext cx="7315200" cy="513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5181600" y="1447800"/>
            <a:ext cx="3951514" cy="2133599"/>
          </a:xfrm>
          <a:prstGeom prst="cloudCallout">
            <a:avLst>
              <a:gd name="adj1" fmla="val -108161"/>
              <a:gd name="adj2" fmla="val 93112"/>
            </a:avLst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B9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“And that’s why our scientific workflows are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much easier to develop, understand and maintain</a:t>
            </a: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!”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  Challenges/Requirements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/>
              <a:t>Mastering a programming </a:t>
            </a:r>
            <a:r>
              <a:rPr lang="en-US" b="1" dirty="0" smtClean="0"/>
              <a:t>language</a:t>
            </a:r>
          </a:p>
          <a:p>
            <a:pPr lvl="1"/>
            <a:r>
              <a:rPr lang="en-US" b="1" dirty="0" smtClean="0"/>
              <a:t>Not all </a:t>
            </a:r>
            <a:endParaRPr lang="en-US" b="1" dirty="0"/>
          </a:p>
          <a:p>
            <a:r>
              <a:rPr lang="en-US" b="1" dirty="0"/>
              <a:t>Visualizing </a:t>
            </a:r>
            <a:r>
              <a:rPr lang="en-US" b="1" dirty="0" smtClean="0"/>
              <a:t>workflow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interaction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users may inspect intermediate results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“Smart” re-runs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Changing a parameter after intermediate results without executing workflow from scratch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  Challenges/Requirements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81000" y="191588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/>
              <a:t>Sharing/exchanging workflow</a:t>
            </a:r>
          </a:p>
          <a:p>
            <a:pPr lvl="1"/>
            <a:r>
              <a:rPr lang="en-US" dirty="0" smtClean="0">
                <a:hlinkClick r:id="rId3"/>
              </a:rPr>
              <a:t>www.myexperiments.org</a:t>
            </a:r>
            <a:endParaRPr lang="en-US" dirty="0"/>
          </a:p>
          <a:p>
            <a:r>
              <a:rPr lang="en-US" b="1" dirty="0"/>
              <a:t>Formatting </a:t>
            </a:r>
            <a:r>
              <a:rPr lang="en-US" b="1" dirty="0" smtClean="0"/>
              <a:t>issues</a:t>
            </a:r>
          </a:p>
          <a:p>
            <a:pPr lvl="1"/>
            <a:r>
              <a:rPr lang="en-US" dirty="0" smtClean="0"/>
              <a:t>File type conversion (</a:t>
            </a:r>
            <a:r>
              <a:rPr lang="en-US" dirty="0" err="1" smtClean="0"/>
              <a:t>OpenBabel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Locating datasets, services, or </a:t>
            </a:r>
            <a:r>
              <a:rPr lang="en-US" b="1" dirty="0" smtClean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Seamless access to resources and services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Web services are simple solution but doesn’t address harder problems, e.g., web service orchestration, third party transfers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655</TotalTime>
  <Words>586</Words>
  <Application>Microsoft Office PowerPoint</Application>
  <PresentationFormat>On-screen Show (4:3)</PresentationFormat>
  <Paragraphs>126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Scientific Workflows Systems :    In Drug discovery informatics    </vt:lpstr>
      <vt:lpstr>Introduction to Scientific Workflows </vt:lpstr>
      <vt:lpstr>What is a Workflow?</vt:lpstr>
      <vt:lpstr>PowerPoint Presentation</vt:lpstr>
      <vt:lpstr>What about scientific workflows?</vt:lpstr>
      <vt:lpstr>Is this topic is useful to discuss ?????</vt:lpstr>
      <vt:lpstr>Scientific Workflow Design: Challenges </vt:lpstr>
      <vt:lpstr>Why…  Challenges/Requirements</vt:lpstr>
      <vt:lpstr>Why…  Challenges/Requirements</vt:lpstr>
      <vt:lpstr>PowerPoint Presentation</vt:lpstr>
      <vt:lpstr>Practical Examples ….</vt:lpstr>
      <vt:lpstr>KNIME</vt:lpstr>
      <vt:lpstr>PowerPoint Presentation</vt:lpstr>
      <vt:lpstr>PowerPoint Presentation</vt:lpstr>
      <vt:lpstr>PowerPoint Presentation</vt:lpstr>
      <vt:lpstr>Advantages of Workflow System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Workflows Systems   In Drug discovery informatics</dc:title>
  <dc:creator>Khaled Tumbi</dc:creator>
  <cp:lastModifiedBy>Khaled Tumbi</cp:lastModifiedBy>
  <cp:revision>28</cp:revision>
  <dcterms:created xsi:type="dcterms:W3CDTF">2006-08-16T00:00:00Z</dcterms:created>
  <dcterms:modified xsi:type="dcterms:W3CDTF">2011-08-26T17:14:50Z</dcterms:modified>
</cp:coreProperties>
</file>