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6" r:id="rId4"/>
    <p:sldId id="288" r:id="rId5"/>
    <p:sldId id="287" r:id="rId6"/>
    <p:sldId id="284" r:id="rId7"/>
    <p:sldId id="285" r:id="rId8"/>
    <p:sldId id="259" r:id="rId9"/>
    <p:sldId id="260" r:id="rId10"/>
    <p:sldId id="261" r:id="rId11"/>
    <p:sldId id="262" r:id="rId12"/>
    <p:sldId id="263" r:id="rId13"/>
    <p:sldId id="264" r:id="rId14"/>
    <p:sldId id="279" r:id="rId15"/>
    <p:sldId id="280" r:id="rId16"/>
    <p:sldId id="281" r:id="rId17"/>
    <p:sldId id="282" r:id="rId18"/>
    <p:sldId id="266" r:id="rId19"/>
    <p:sldId id="267" r:id="rId20"/>
    <p:sldId id="268" r:id="rId21"/>
    <p:sldId id="269" r:id="rId22"/>
    <p:sldId id="270" r:id="rId23"/>
    <p:sldId id="277" r:id="rId24"/>
    <p:sldId id="278" r:id="rId25"/>
    <p:sldId id="290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 autoAdjust="0"/>
    <p:restoredTop sz="94660"/>
  </p:normalViewPr>
  <p:slideViewPr>
    <p:cSldViewPr>
      <p:cViewPr varScale="1">
        <p:scale>
          <a:sx n="84" d="100"/>
          <a:sy n="8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0AA477-C097-4B03-AF26-ED8FBE1E7D78}" type="datetimeFigureOut">
              <a:rPr lang="en-US" smtClean="0"/>
              <a:pPr/>
              <a:t>9/15/2011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16D2AE-3731-4426-BB33-3AF7177024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i.ac.uk/chembldb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llcome_Trust_Genome_Campus" TargetMode="External"/><Relationship Id="rId2" Type="http://schemas.openxmlformats.org/officeDocument/2006/relationships/hyperlink" Target="http://en.wikipedia.org/wiki/European_Bioinformatics_Institu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Galapagos_N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llcome_Trust" TargetMode="External"/><Relationship Id="rId2" Type="http://schemas.openxmlformats.org/officeDocument/2006/relationships/hyperlink" Target="http://en.wikipedia.org/wiki/EMB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_Transfer_Protocol" TargetMode="External"/><Relationship Id="rId2" Type="http://schemas.openxmlformats.org/officeDocument/2006/relationships/hyperlink" Target="http://en.wikipedia.org/wiki/Medicinal_chemistr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828800"/>
          </a:xfrm>
        </p:spPr>
        <p:txBody>
          <a:bodyPr/>
          <a:lstStyle/>
          <a:p>
            <a:pPr algn="just"/>
            <a:r>
              <a:rPr lang="en-US" dirty="0" err="1" smtClean="0"/>
              <a:t>ChEMBL</a:t>
            </a:r>
            <a:r>
              <a:rPr lang="en-US" dirty="0" smtClean="0"/>
              <a:t>–</a:t>
            </a:r>
            <a:r>
              <a:rPr lang="en-US" sz="2800" dirty="0" smtClean="0"/>
              <a:t>Open Access Database For Drug Discovery</a:t>
            </a:r>
            <a:endParaRPr lang="en-US" dirty="0"/>
          </a:p>
        </p:txBody>
      </p:sp>
      <p:sp>
        <p:nvSpPr>
          <p:cNvPr id="5122" name="AutoShape 2" descr="https://www.ebi.ac.uk/chembldb/images/chembl_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chemb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733800"/>
            <a:ext cx="2780953" cy="1231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181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By – </a:t>
            </a:r>
            <a:r>
              <a:rPr lang="en-US" dirty="0" err="1" smtClean="0"/>
              <a:t>Udghosh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M.S.(</a:t>
            </a:r>
            <a:r>
              <a:rPr lang="en-US" dirty="0" err="1" smtClean="0"/>
              <a:t>Pharm</a:t>
            </a:r>
            <a:r>
              <a:rPr lang="en-US" dirty="0" smtClean="0"/>
              <a:t>), 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endParaRPr lang="en-US" dirty="0" smtClean="0"/>
          </a:p>
          <a:p>
            <a:r>
              <a:rPr lang="en-US" dirty="0" smtClean="0"/>
              <a:t>Pharmacoinformatics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5486400"/>
          </a:xfrm>
        </p:spPr>
        <p:txBody>
          <a:bodyPr/>
          <a:lstStyle/>
          <a:p>
            <a:pPr algn="just">
              <a:buNone/>
            </a:pPr>
            <a:r>
              <a:rPr lang="en-US" b="1" dirty="0" smtClean="0"/>
              <a:t>               </a:t>
            </a:r>
            <a:r>
              <a:rPr lang="en-US" b="1" dirty="0" err="1" smtClean="0"/>
              <a:t>ChEMBL</a:t>
            </a:r>
            <a:r>
              <a:rPr lang="en-US" b="1" dirty="0" smtClean="0"/>
              <a:t> Interface</a:t>
            </a:r>
            <a:endParaRPr lang="en-US" dirty="0"/>
          </a:p>
        </p:txBody>
      </p:sp>
      <p:pic>
        <p:nvPicPr>
          <p:cNvPr id="4" name="Picture 3" descr="inter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952500"/>
            <a:ext cx="8229600" cy="5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                   Compound Searching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omp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3058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                   Protein Target Search</a:t>
            </a:r>
            <a:endParaRPr lang="en-US" sz="2400" dirty="0"/>
          </a:p>
        </p:txBody>
      </p:sp>
      <p:pic>
        <p:nvPicPr>
          <p:cNvPr id="4" name="Picture 3" descr="protein targ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8229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60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BROWSE TARGETS</a:t>
            </a:r>
            <a:endParaRPr lang="en-US" b="1" dirty="0"/>
          </a:p>
        </p:txBody>
      </p:sp>
      <p:pic>
        <p:nvPicPr>
          <p:cNvPr id="7" name="Content Placeholder 6" descr="browsetarge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077200" cy="6314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axonom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8458200" cy="5435105"/>
          </a:xfrm>
          <a:prstGeom prst="rect">
            <a:avLst/>
          </a:prstGeom>
        </p:spPr>
      </p:pic>
      <p:pic>
        <p:nvPicPr>
          <p:cNvPr id="5" name="Picture 4" descr="tar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14924"/>
            <a:ext cx="8458200" cy="5843076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1295400" y="2895600"/>
            <a:ext cx="838200" cy="228600"/>
          </a:xfrm>
          <a:prstGeom prst="flowChartPreparation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getsea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558784" cy="5943600"/>
          </a:xfrm>
          <a:prstGeom prst="rect">
            <a:avLst/>
          </a:prstGeom>
        </p:spPr>
      </p:pic>
      <p:sp>
        <p:nvSpPr>
          <p:cNvPr id="6" name="Flowchart: Preparation 5"/>
          <p:cNvSpPr/>
          <p:nvPr/>
        </p:nvSpPr>
        <p:spPr>
          <a:xfrm>
            <a:off x="2286000" y="2133600"/>
            <a:ext cx="1143000" cy="304800"/>
          </a:xfrm>
          <a:prstGeom prst="flowChartPreparation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rgetreport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534400" cy="5872294"/>
          </a:xfrm>
          <a:prstGeom prst="rect">
            <a:avLst/>
          </a:prstGeom>
        </p:spPr>
      </p:pic>
      <p:pic>
        <p:nvPicPr>
          <p:cNvPr id="5" name="Picture 4" descr="bioactiv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762000"/>
            <a:ext cx="8839200" cy="6096000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1524000" y="1295400"/>
            <a:ext cx="609600" cy="152400"/>
          </a:xfrm>
          <a:prstGeom prst="flowChartPreparation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oactivit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80" y="381000"/>
            <a:ext cx="860552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owsedru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143000"/>
            <a:ext cx="8305799" cy="5257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4572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BROWSE DRUGS</a:t>
            </a:r>
            <a:endParaRPr lang="en-US" sz="1600" b="1" dirty="0"/>
          </a:p>
        </p:txBody>
      </p:sp>
      <p:pic>
        <p:nvPicPr>
          <p:cNvPr id="6" name="Picture 5" descr="compoundreportc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143000"/>
            <a:ext cx="8305800" cy="5303100"/>
          </a:xfrm>
          <a:prstGeom prst="rect">
            <a:avLst/>
          </a:prstGeom>
        </p:spPr>
      </p:pic>
      <p:sp>
        <p:nvSpPr>
          <p:cNvPr id="7" name="Flowchart: Preparation 6"/>
          <p:cNvSpPr/>
          <p:nvPr/>
        </p:nvSpPr>
        <p:spPr>
          <a:xfrm>
            <a:off x="2743200" y="2209800"/>
            <a:ext cx="762000" cy="228600"/>
          </a:xfrm>
          <a:prstGeom prst="flowChartPreparation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rugapprova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458200" cy="4953000"/>
          </a:xfrm>
        </p:spPr>
      </p:pic>
      <p:sp>
        <p:nvSpPr>
          <p:cNvPr id="4" name="TextBox 3"/>
          <p:cNvSpPr txBox="1"/>
          <p:nvPr/>
        </p:nvSpPr>
        <p:spPr>
          <a:xfrm>
            <a:off x="2743200" y="6096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BROWSE APPROVAL DRUGS</a:t>
            </a:r>
            <a:endParaRPr lang="en-US" b="1" dirty="0"/>
          </a:p>
        </p:txBody>
      </p:sp>
      <p:pic>
        <p:nvPicPr>
          <p:cNvPr id="6" name="Picture 5" descr="drug approv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43000"/>
            <a:ext cx="8382000" cy="5715000"/>
          </a:xfrm>
          <a:prstGeom prst="rect">
            <a:avLst/>
          </a:prstGeom>
        </p:spPr>
      </p:pic>
      <p:sp>
        <p:nvSpPr>
          <p:cNvPr id="10" name="Flowchart: Alternate Process 9"/>
          <p:cNvSpPr/>
          <p:nvPr/>
        </p:nvSpPr>
        <p:spPr>
          <a:xfrm>
            <a:off x="4038600" y="2438400"/>
            <a:ext cx="2362200" cy="3048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Those who cannot remember the </a:t>
            </a:r>
          </a:p>
          <a:p>
            <a:pPr algn="ctr">
              <a:buNone/>
            </a:pPr>
            <a:r>
              <a:rPr lang="en-US" dirty="0" smtClean="0"/>
              <a:t>past are condemned to repeat it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838200" y="1905000"/>
            <a:ext cx="7924800" cy="28194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83880" cy="381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                   OTHER RESOURCES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510540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 err="1" smtClean="0"/>
              <a:t>ChEMBL</a:t>
            </a:r>
            <a:r>
              <a:rPr lang="en-US" sz="2000" b="1" dirty="0" smtClean="0"/>
              <a:t>-NTD -</a:t>
            </a:r>
            <a:r>
              <a:rPr lang="en-US" sz="2000" dirty="0" smtClean="0"/>
              <a:t> a repository for Open Access primary screening and medicinal chemistry data directed at neglected diseases - endemic tropical diseases of the developing regions of the Africa, Asia, and the Americas</a:t>
            </a:r>
          </a:p>
          <a:p>
            <a:pPr algn="just"/>
            <a:r>
              <a:rPr lang="en-US" sz="2000" dirty="0" smtClean="0"/>
              <a:t>It has three datasets made available to the public for drug discovery purpose –</a:t>
            </a:r>
          </a:p>
          <a:p>
            <a:pPr algn="just"/>
            <a:r>
              <a:rPr lang="en-US" sz="1200" b="1" dirty="0" smtClean="0"/>
              <a:t>Deposited Set 1: 20th May 2010 - GSK TCAMS Dataset (hits from </a:t>
            </a:r>
            <a:r>
              <a:rPr lang="en-US" sz="1200" b="1" i="1" dirty="0" smtClean="0"/>
              <a:t>P. </a:t>
            </a:r>
            <a:r>
              <a:rPr lang="en-US" sz="1200" b="1" i="1" dirty="0" err="1" smtClean="0"/>
              <a:t>falciparum</a:t>
            </a:r>
            <a:r>
              <a:rPr lang="en-US" sz="1200" b="1" dirty="0" smtClean="0"/>
              <a:t> whole-cell screening) - i</a:t>
            </a:r>
            <a:r>
              <a:rPr lang="en-US" sz="1200" dirty="0" smtClean="0"/>
              <a:t>nhibitors of proliferation of </a:t>
            </a:r>
            <a:r>
              <a:rPr lang="en-US" sz="1200" i="1" dirty="0" smtClean="0"/>
              <a:t>P. </a:t>
            </a:r>
            <a:r>
              <a:rPr lang="en-US" sz="1200" i="1" dirty="0" err="1" smtClean="0"/>
              <a:t>falciparum</a:t>
            </a:r>
            <a:r>
              <a:rPr lang="en-US" sz="1200" dirty="0" smtClean="0"/>
              <a:t> strain 3D7 in human erythrocytes</a:t>
            </a:r>
          </a:p>
          <a:p>
            <a:pPr algn="just"/>
            <a:r>
              <a:rPr lang="en-US" sz="1200" dirty="0" smtClean="0"/>
              <a:t>dataset contains the structures and screening data for over 13,500 compounds confirmed to inhibit parasite growth by more than 80% at 2 </a:t>
            </a:r>
            <a:r>
              <a:rPr lang="en-US" sz="1200" dirty="0" err="1" smtClean="0"/>
              <a:t>uM</a:t>
            </a:r>
            <a:r>
              <a:rPr lang="en-US" sz="1200" dirty="0" smtClean="0"/>
              <a:t> concentration</a:t>
            </a:r>
          </a:p>
          <a:p>
            <a:pPr algn="just"/>
            <a:r>
              <a:rPr lang="en-US" sz="1200" dirty="0" smtClean="0"/>
              <a:t>The compounds' activity against the multidrug resistant Dd2 strain has also been measured for comparison</a:t>
            </a:r>
          </a:p>
          <a:p>
            <a:pPr algn="just"/>
            <a:r>
              <a:rPr lang="en-US" sz="1200" b="1" dirty="0" smtClean="0"/>
              <a:t>Deposited Set 2: 20th May 2010 - Novartis-GNF Malaria Box Dataset (hits from </a:t>
            </a:r>
            <a:r>
              <a:rPr lang="en-US" sz="1200" b="1" i="1" dirty="0" smtClean="0"/>
              <a:t>P. </a:t>
            </a:r>
            <a:r>
              <a:rPr lang="en-US" sz="1200" b="1" i="1" dirty="0" err="1" smtClean="0"/>
              <a:t>falciparum</a:t>
            </a:r>
            <a:r>
              <a:rPr lang="en-US" sz="1200" b="1" dirty="0" smtClean="0"/>
              <a:t> whole-cell screening)- </a:t>
            </a:r>
            <a:r>
              <a:rPr lang="en-US" sz="1200" dirty="0" smtClean="0"/>
              <a:t>dataset contains the structures and screening data for over 5,600 compounds, which were tested in dose response and confirmed to inhibit parasite growth by more than 50% at the highest screening concentration (1.25 or 12.5 </a:t>
            </a:r>
            <a:r>
              <a:rPr lang="en-US" sz="1200" dirty="0" err="1" smtClean="0"/>
              <a:t>uM</a:t>
            </a:r>
            <a:r>
              <a:rPr lang="en-US" sz="1200" dirty="0" smtClean="0"/>
              <a:t>)</a:t>
            </a:r>
          </a:p>
          <a:p>
            <a:pPr algn="just"/>
            <a:r>
              <a:rPr lang="en-US" sz="1200" dirty="0" smtClean="0"/>
              <a:t>Activity against the multidrug resistant W2 strain is also available</a:t>
            </a:r>
          </a:p>
          <a:p>
            <a:pPr algn="just"/>
            <a:r>
              <a:rPr lang="en-US" sz="1200" b="1" dirty="0" smtClean="0"/>
              <a:t>Deposited Set 3: 20th May 2010 - St. Jude Children's Research Hospital Dataset-</a:t>
            </a:r>
            <a:r>
              <a:rPr lang="en-US" sz="1200" dirty="0" smtClean="0"/>
              <a:t>released data detailing effectiveness of nearly 310,000 chemicals against a malaria parasite</a:t>
            </a:r>
          </a:p>
          <a:p>
            <a:pPr algn="just"/>
            <a:r>
              <a:rPr lang="en-US" sz="1200" dirty="0" smtClean="0"/>
              <a:t>identified more than 1,100 new compounds with confirmed activity against the malaria parasite</a:t>
            </a:r>
            <a:endParaRPr lang="en-US" sz="1200" b="1" dirty="0" smtClean="0"/>
          </a:p>
          <a:p>
            <a:pPr algn="just"/>
            <a:endParaRPr lang="en-US" sz="1200" b="1" dirty="0" smtClean="0"/>
          </a:p>
          <a:p>
            <a:pPr algn="just"/>
            <a:endParaRPr lang="en-US" sz="20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772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    KINASE </a:t>
            </a:r>
            <a:r>
              <a:rPr lang="en-US" sz="2400" dirty="0" err="1" smtClean="0"/>
              <a:t>SARfari</a:t>
            </a:r>
            <a:endParaRPr lang="en-US" sz="2400" dirty="0"/>
          </a:p>
        </p:txBody>
      </p:sp>
      <p:pic>
        <p:nvPicPr>
          <p:cNvPr id="4" name="Content Placeholder 3" descr="kin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8183562" cy="46154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    GPCR </a:t>
            </a:r>
            <a:r>
              <a:rPr lang="en-US" sz="2400" dirty="0" err="1" smtClean="0"/>
              <a:t>SARfari</a:t>
            </a:r>
            <a:endParaRPr lang="en-US" sz="2400" dirty="0"/>
          </a:p>
        </p:txBody>
      </p:sp>
      <p:pic>
        <p:nvPicPr>
          <p:cNvPr id="7" name="Picture 6" descr="GP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686800" cy="5040838"/>
          </a:xfrm>
          <a:prstGeom prst="rect">
            <a:avLst/>
          </a:prstGeom>
        </p:spPr>
      </p:pic>
      <p:pic>
        <p:nvPicPr>
          <p:cNvPr id="9" name="Content Placeholder 8" descr="gpcr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19200"/>
            <a:ext cx="78486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84648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  ADVANTAGES OF </a:t>
            </a:r>
            <a:r>
              <a:rPr lang="en-US" sz="1800" b="1" dirty="0" err="1" smtClean="0"/>
              <a:t>ChEMBL</a:t>
            </a:r>
            <a:r>
              <a:rPr lang="en-US" sz="1800" b="1" dirty="0" smtClean="0"/>
              <a:t> OVER BINDING DATABASE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ChEMBL</a:t>
            </a:r>
            <a:r>
              <a:rPr lang="en-US" sz="1800" dirty="0" smtClean="0"/>
              <a:t> is more focused on the annotation of compounds and their targets</a:t>
            </a:r>
            <a:endParaRPr lang="en-US" sz="1800" b="1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Protein targets are organized using a tree hierarchy, which greatly helps to assess target relatedness and organize targets into well-defined classes</a:t>
            </a:r>
          </a:p>
          <a:p>
            <a:pPr algn="just">
              <a:lnSpc>
                <a:spcPct val="150000"/>
              </a:lnSpc>
            </a:pPr>
            <a:endParaRPr lang="en-US" sz="1800" b="1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0"/>
            <a:ext cx="5286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370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BindingDB</a:t>
            </a:r>
            <a:r>
              <a:rPr lang="en-US" sz="1800" dirty="0" smtClean="0"/>
              <a:t> is more strongly focused on enzyme targets than on membrane receptors because of its initial emphasis on targets with available 3D structures</a:t>
            </a:r>
          </a:p>
          <a:p>
            <a:pPr algn="just">
              <a:lnSpc>
                <a:spcPct val="150000"/>
              </a:lnSpc>
              <a:buNone/>
            </a:pP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smtClean="0"/>
              <a:t>Hence, GPCR </a:t>
            </a:r>
            <a:r>
              <a:rPr lang="en-US" sz="1800" dirty="0" err="1" smtClean="0"/>
              <a:t>ligands</a:t>
            </a:r>
            <a:r>
              <a:rPr lang="en-US" sz="1800" dirty="0" smtClean="0"/>
              <a:t> are comparably rare in </a:t>
            </a:r>
            <a:r>
              <a:rPr lang="en-US" sz="1800" dirty="0" err="1" smtClean="0"/>
              <a:t>BindingDB</a:t>
            </a:r>
            <a:r>
              <a:rPr lang="en-US" sz="1800" dirty="0" smtClean="0"/>
              <a:t>, whereas GPCR </a:t>
            </a:r>
            <a:r>
              <a:rPr lang="en-US" sz="1800" dirty="0" err="1" smtClean="0"/>
              <a:t>ligands</a:t>
            </a:r>
            <a:r>
              <a:rPr lang="en-US" sz="1800" dirty="0" smtClean="0"/>
              <a:t> and </a:t>
            </a:r>
            <a:r>
              <a:rPr lang="en-US" sz="1800" dirty="0" err="1" smtClean="0"/>
              <a:t>kinase</a:t>
            </a:r>
            <a:r>
              <a:rPr lang="en-US" sz="1800" dirty="0" smtClean="0"/>
              <a:t> inhibitors are abundant in </a:t>
            </a:r>
            <a:r>
              <a:rPr lang="en-US" sz="1800" dirty="0" err="1" smtClean="0"/>
              <a:t>ChEMBL</a:t>
            </a:r>
            <a:r>
              <a:rPr lang="en-US" sz="1800" dirty="0" smtClean="0"/>
              <a:t>, probably because of its original drug discovery focus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183880" cy="1051560"/>
          </a:xfrm>
        </p:spPr>
        <p:txBody>
          <a:bodyPr/>
          <a:lstStyle/>
          <a:p>
            <a:r>
              <a:rPr lang="en-US" dirty="0" smtClean="0"/>
              <a:t>              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83880" cy="41879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A. Wassermann &amp; J. </a:t>
            </a:r>
            <a:r>
              <a:rPr lang="en-US" dirty="0" err="1" smtClean="0"/>
              <a:t>Bajorath</a:t>
            </a:r>
            <a:r>
              <a:rPr lang="en-US" dirty="0" smtClean="0"/>
              <a:t>, </a:t>
            </a:r>
            <a:r>
              <a:rPr lang="en-US" dirty="0" err="1" smtClean="0"/>
              <a:t>BindingDB</a:t>
            </a:r>
            <a:r>
              <a:rPr lang="en-US" dirty="0" smtClean="0"/>
              <a:t> and </a:t>
            </a:r>
            <a:r>
              <a:rPr lang="en-US" dirty="0" err="1" smtClean="0"/>
              <a:t>ChEMBL:online</a:t>
            </a:r>
            <a:r>
              <a:rPr lang="en-US" dirty="0" smtClean="0"/>
              <a:t> compound databases for drug discovery,</a:t>
            </a:r>
            <a:r>
              <a:rPr lang="nl-NL" dirty="0" smtClean="0"/>
              <a:t> Expert Opin. Drug Discov., 6(2011) 683-687</a:t>
            </a:r>
          </a:p>
          <a:p>
            <a:pPr>
              <a:buNone/>
            </a:pPr>
            <a:endParaRPr lang="nl-NL" dirty="0" smtClean="0"/>
          </a:p>
          <a:p>
            <a:r>
              <a:rPr lang="en-US" dirty="0" smtClean="0">
                <a:hlinkClick r:id="rId2"/>
              </a:rPr>
              <a:t>https://www.ebi.ac.uk/chembldb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183880" cy="2508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8000" dirty="0" smtClean="0">
                <a:latin typeface="Curlz MT" pitchFamily="82" charset="0"/>
              </a:rPr>
              <a:t>   THANK YOU</a:t>
            </a:r>
            <a:endParaRPr lang="en-US" sz="8000" dirty="0"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Things you would not like to see in our    hits</a:t>
            </a:r>
          </a:p>
          <a:p>
            <a:r>
              <a:rPr lang="en-US" dirty="0" smtClean="0"/>
              <a:t>Specifically: reactive/labile chemical groups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‘structural alerts’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Off-target toxicity</a:t>
            </a:r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Toxic compounds after metabolic activation</a:t>
            </a:r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hERG</a:t>
            </a:r>
            <a:r>
              <a:rPr lang="en-US" dirty="0" smtClean="0"/>
              <a:t> binders, etc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                This is not a new concept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/>
              <a:t>If you are a chemist you know many of these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If you have been working in Pharma you know more of these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Pharma companies probably all have their in-house list of ‘forbidden/risky’ structures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Some publications but no definitive public list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Thus reinvention of the wheel, wasted effort</a:t>
            </a:r>
          </a:p>
          <a:p>
            <a:pPr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7620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       HOW THEY REMOVED UNWANTED STRUCTURS</a:t>
            </a:r>
            <a:endParaRPr lang="en-US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8008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15240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By using workflow system screening of unwanted structures was carried out</a:t>
            </a:r>
          </a:p>
          <a:p>
            <a:pPr algn="just"/>
            <a:r>
              <a:rPr lang="en-US" dirty="0" smtClean="0"/>
              <a:t>Restrict to organic small molecules</a:t>
            </a:r>
          </a:p>
          <a:p>
            <a:pPr lvl="1" algn="just"/>
            <a:r>
              <a:rPr lang="en-US" dirty="0" err="1" smtClean="0"/>
              <a:t>AlogP</a:t>
            </a:r>
            <a:r>
              <a:rPr lang="en-US" dirty="0" smtClean="0"/>
              <a:t> &lt; 6, Mw &lt; 600, organic compound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What is </a:t>
            </a:r>
            <a:r>
              <a:rPr lang="en-US" b="1" dirty="0" err="1" smtClean="0"/>
              <a:t>ChEMBL</a:t>
            </a:r>
            <a:r>
              <a:rPr lang="en-US" b="1" dirty="0" smtClean="0"/>
              <a:t> ?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/>
              <a:t>ChEMBL</a:t>
            </a:r>
            <a:r>
              <a:rPr lang="en-US" dirty="0" smtClean="0"/>
              <a:t> or </a:t>
            </a:r>
            <a:r>
              <a:rPr lang="en-US" b="1" dirty="0" err="1" smtClean="0"/>
              <a:t>ChEMBLdb</a:t>
            </a:r>
            <a:r>
              <a:rPr lang="en-US" dirty="0" smtClean="0"/>
              <a:t> is a manually </a:t>
            </a:r>
            <a:r>
              <a:rPr lang="en-US" dirty="0" err="1" smtClean="0"/>
              <a:t>curated</a:t>
            </a:r>
            <a:r>
              <a:rPr lang="en-US" dirty="0" smtClean="0"/>
              <a:t> chemical database of bioactive molecules with drug like properties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maintained by the </a:t>
            </a:r>
            <a:r>
              <a:rPr lang="en-US" dirty="0" smtClean="0">
                <a:hlinkClick r:id="rId2" tooltip="European Bioinformatics Institute"/>
              </a:rPr>
              <a:t>European Bioinformatics Institute</a:t>
            </a:r>
            <a:r>
              <a:rPr lang="en-US" dirty="0" smtClean="0"/>
              <a:t> (EBI), based on the </a:t>
            </a:r>
            <a:r>
              <a:rPr lang="en-US" dirty="0" err="1" smtClean="0">
                <a:hlinkClick r:id="rId3" tooltip="Wellcome Trust Genome Campus"/>
              </a:rPr>
              <a:t>Wellcome</a:t>
            </a:r>
            <a:r>
              <a:rPr lang="en-US" dirty="0" smtClean="0">
                <a:hlinkClick r:id="rId3" tooltip="Wellcome Trust Genome Campus"/>
              </a:rPr>
              <a:t> Trust Genome Campus</a:t>
            </a:r>
            <a:r>
              <a:rPr lang="en-US" dirty="0" smtClean="0"/>
              <a:t>, </a:t>
            </a:r>
            <a:r>
              <a:rPr lang="en-US" dirty="0" err="1" smtClean="0"/>
              <a:t>Hinxton</a:t>
            </a:r>
            <a:r>
              <a:rPr lang="en-US" dirty="0" smtClean="0"/>
              <a:t>, UK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originally known as </a:t>
            </a:r>
            <a:r>
              <a:rPr lang="en-US" dirty="0" err="1" smtClean="0">
                <a:solidFill>
                  <a:srgbClr val="FF0000"/>
                </a:solidFill>
              </a:rPr>
              <a:t>StARlite</a:t>
            </a:r>
            <a:r>
              <a:rPr lang="en-US" dirty="0" smtClean="0"/>
              <a:t>, was developed by a pharmaceutical company, </a:t>
            </a:r>
            <a:r>
              <a:rPr lang="en-US" dirty="0" smtClean="0">
                <a:hlinkClick r:id="rId4" tooltip="Galapagos NV"/>
              </a:rPr>
              <a:t>Galapagos NV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new data released monthly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10844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It was acquired for </a:t>
            </a:r>
            <a:r>
              <a:rPr lang="en-US" dirty="0" smtClean="0">
                <a:hlinkClick r:id="rId2" tooltip="EMBL"/>
              </a:rPr>
              <a:t>EMBL</a:t>
            </a:r>
            <a:r>
              <a:rPr lang="en-US" dirty="0" smtClean="0"/>
              <a:t> in 2008 with an award from The </a:t>
            </a:r>
            <a:r>
              <a:rPr lang="en-US" dirty="0" err="1" smtClean="0">
                <a:hlinkClick r:id="rId3" tooltip="Wellcome Trust"/>
              </a:rPr>
              <a:t>Wellcome</a:t>
            </a:r>
            <a:r>
              <a:rPr lang="en-US" dirty="0" smtClean="0">
                <a:hlinkClick r:id="rId3" tooltip="Wellcome Trust"/>
              </a:rPr>
              <a:t> Trust</a:t>
            </a:r>
            <a:r>
              <a:rPr lang="en-US" dirty="0" smtClean="0"/>
              <a:t>, resulting in the creation of the </a:t>
            </a:r>
            <a:r>
              <a:rPr lang="en-US" dirty="0" err="1" smtClean="0"/>
              <a:t>ChEMBL</a:t>
            </a:r>
            <a:r>
              <a:rPr lang="en-US" dirty="0" smtClean="0"/>
              <a:t> </a:t>
            </a:r>
            <a:r>
              <a:rPr lang="en-US" dirty="0" err="1" smtClean="0"/>
              <a:t>chemogenomics</a:t>
            </a:r>
            <a:r>
              <a:rPr lang="en-US" dirty="0" smtClean="0"/>
              <a:t> group at EBI, led by </a:t>
            </a:r>
            <a:r>
              <a:rPr lang="en-US" dirty="0" smtClean="0">
                <a:solidFill>
                  <a:srgbClr val="FF0000"/>
                </a:solidFill>
              </a:rPr>
              <a:t>John </a:t>
            </a:r>
            <a:r>
              <a:rPr lang="en-US" dirty="0" err="1" smtClean="0">
                <a:solidFill>
                  <a:srgbClr val="FF0000"/>
                </a:solidFill>
              </a:rPr>
              <a:t>Overington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324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Scope and access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(ChEMBL_02) was launched in January 2010,. This was obtained from </a:t>
            </a:r>
            <a:r>
              <a:rPr lang="en-US" sz="2000" dirty="0" err="1" smtClean="0"/>
              <a:t>curating</a:t>
            </a:r>
            <a:r>
              <a:rPr lang="en-US" sz="2000" dirty="0" smtClean="0"/>
              <a:t> over 34,000 publications across twelve </a:t>
            </a:r>
            <a:r>
              <a:rPr lang="en-US" sz="2000" dirty="0" smtClean="0">
                <a:hlinkClick r:id="rId2" tooltip="Medicinal chemistry"/>
              </a:rPr>
              <a:t>medicinal chemistry</a:t>
            </a:r>
            <a:r>
              <a:rPr lang="en-US" sz="2000" dirty="0" smtClean="0"/>
              <a:t> journals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In September 2011 </a:t>
            </a:r>
            <a:r>
              <a:rPr lang="en-US" sz="2000" dirty="0" err="1" smtClean="0"/>
              <a:t>ChEMBL</a:t>
            </a:r>
            <a:r>
              <a:rPr lang="en-US" sz="2000" dirty="0" smtClean="0"/>
              <a:t> version 11  was launched, with over</a:t>
            </a:r>
            <a:endParaRPr lang="en-US" sz="2000" b="1" dirty="0" smtClean="0"/>
          </a:p>
          <a:p>
            <a:pPr algn="just" fontAlgn="t">
              <a:lnSpc>
                <a:spcPct val="150000"/>
              </a:lnSpc>
            </a:pPr>
            <a:r>
              <a:rPr lang="en-US" sz="2000" dirty="0" smtClean="0"/>
              <a:t>Targets: 8,603</a:t>
            </a:r>
          </a:p>
          <a:p>
            <a:pPr algn="just" fontAlgn="t">
              <a:lnSpc>
                <a:spcPct val="150000"/>
              </a:lnSpc>
            </a:pPr>
            <a:r>
              <a:rPr lang="en-US" sz="2000" dirty="0" smtClean="0"/>
              <a:t>Compound records: 1,195,368</a:t>
            </a:r>
          </a:p>
          <a:p>
            <a:pPr algn="just" fontAlgn="t">
              <a:lnSpc>
                <a:spcPct val="150000"/>
              </a:lnSpc>
            </a:pPr>
            <a:r>
              <a:rPr lang="en-US" sz="2000" dirty="0" smtClean="0"/>
              <a:t>Distinct compounds: 1,060,258</a:t>
            </a:r>
          </a:p>
          <a:p>
            <a:pPr algn="just" fontAlgn="t">
              <a:lnSpc>
                <a:spcPct val="150000"/>
              </a:lnSpc>
            </a:pPr>
            <a:r>
              <a:rPr lang="en-US" sz="2000" dirty="0" smtClean="0"/>
              <a:t>Activities: 5,479,146</a:t>
            </a:r>
          </a:p>
          <a:p>
            <a:pPr algn="just" fontAlgn="t">
              <a:lnSpc>
                <a:spcPct val="150000"/>
              </a:lnSpc>
            </a:pPr>
            <a:r>
              <a:rPr lang="en-US" sz="2000" dirty="0" smtClean="0"/>
              <a:t>Publications: 42,516</a:t>
            </a:r>
          </a:p>
          <a:p>
            <a:pPr algn="just" fontAlgn="t">
              <a:lnSpc>
                <a:spcPct val="150000"/>
              </a:lnSpc>
            </a:pPr>
            <a:r>
              <a:rPr lang="en-US" sz="2000" dirty="0" err="1" smtClean="0"/>
              <a:t>ChEMBLdb</a:t>
            </a:r>
            <a:r>
              <a:rPr lang="en-US" sz="2000" dirty="0" smtClean="0"/>
              <a:t> can be accessed via a web interface or downloaded by </a:t>
            </a:r>
            <a:r>
              <a:rPr lang="en-US" sz="2000" dirty="0" smtClean="0">
                <a:hlinkClick r:id="rId3" tooltip="File Transfer Protocol"/>
              </a:rPr>
              <a:t>File Transfer Protocol</a:t>
            </a:r>
            <a:endParaRPr lang="en-US" sz="2000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Searching </a:t>
            </a:r>
            <a:r>
              <a:rPr lang="en-US" sz="2400" b="1" dirty="0" err="1" smtClean="0"/>
              <a:t>ChEMBL</a:t>
            </a:r>
            <a:endParaRPr lang="en-US" sz="2400" b="1" dirty="0" smtClean="0"/>
          </a:p>
          <a:p>
            <a:pPr algn="just"/>
            <a:r>
              <a:rPr lang="en-US" sz="2000" b="1" dirty="0" smtClean="0"/>
              <a:t>Identifying Compounds interacting with Specific targets</a:t>
            </a:r>
          </a:p>
          <a:p>
            <a:pPr algn="just">
              <a:buNone/>
            </a:pPr>
            <a:r>
              <a:rPr lang="en-US" sz="2000" dirty="0" smtClean="0"/>
              <a:t>• Text search for protein names/synonyms</a:t>
            </a:r>
          </a:p>
          <a:p>
            <a:pPr algn="just">
              <a:buNone/>
            </a:pPr>
            <a:r>
              <a:rPr lang="en-US" sz="2000" dirty="0" smtClean="0"/>
              <a:t>• Browse protein or organism tree</a:t>
            </a:r>
          </a:p>
          <a:p>
            <a:pPr algn="just">
              <a:buNone/>
            </a:pPr>
            <a:r>
              <a:rPr lang="en-US" sz="2000" dirty="0" smtClean="0"/>
              <a:t>• Sequence search using BLAST – also identifies related proteins</a:t>
            </a:r>
          </a:p>
          <a:p>
            <a:pPr algn="just"/>
            <a:r>
              <a:rPr lang="en-US" sz="2400" b="1" dirty="0" smtClean="0"/>
              <a:t>Compound Searching</a:t>
            </a:r>
          </a:p>
          <a:p>
            <a:pPr>
              <a:buNone/>
            </a:pPr>
            <a:r>
              <a:rPr lang="en-US" sz="2000" dirty="0" smtClean="0"/>
              <a:t>• Search by substructure or similarity</a:t>
            </a:r>
          </a:p>
          <a:p>
            <a:pPr>
              <a:buNone/>
            </a:pPr>
            <a:r>
              <a:rPr lang="en-US" sz="2000" dirty="0" smtClean="0"/>
              <a:t>• Search by compound name (e.g. drug name or smiles)</a:t>
            </a:r>
          </a:p>
          <a:p>
            <a:pPr>
              <a:buNone/>
            </a:pPr>
            <a:r>
              <a:rPr lang="en-US" sz="2000" dirty="0" smtClean="0"/>
              <a:t>• Search by lists (smiles, names, IDs)</a:t>
            </a:r>
          </a:p>
          <a:p>
            <a:r>
              <a:rPr lang="en-US" sz="2600" b="1" dirty="0" smtClean="0"/>
              <a:t>Viewing Results</a:t>
            </a:r>
          </a:p>
          <a:p>
            <a:pPr>
              <a:buNone/>
            </a:pPr>
            <a:r>
              <a:rPr lang="en-US" sz="2000" dirty="0" smtClean="0"/>
              <a:t>• view all data</a:t>
            </a:r>
          </a:p>
          <a:p>
            <a:pPr>
              <a:buNone/>
            </a:pPr>
            <a:r>
              <a:rPr lang="en-US" sz="2000" dirty="0" smtClean="0"/>
              <a:t>• filter by activity types and potency values</a:t>
            </a:r>
          </a:p>
          <a:p>
            <a:pPr>
              <a:buNone/>
            </a:pPr>
            <a:r>
              <a:rPr lang="en-US" sz="2000" dirty="0" smtClean="0"/>
              <a:t>• e.g. compounds with IC50/</a:t>
            </a:r>
            <a:r>
              <a:rPr lang="en-US" sz="2000" dirty="0" err="1" smtClean="0"/>
              <a:t>Ki</a:t>
            </a:r>
            <a:r>
              <a:rPr lang="en-US" sz="2000" dirty="0" smtClean="0"/>
              <a:t> &lt; 100nM</a:t>
            </a:r>
          </a:p>
          <a:p>
            <a:pPr>
              <a:buNone/>
            </a:pPr>
            <a:r>
              <a:rPr lang="en-US" sz="2000" dirty="0" smtClean="0"/>
              <a:t>• Retrieve other data for specific compounds</a:t>
            </a:r>
          </a:p>
          <a:p>
            <a:pPr>
              <a:buNone/>
            </a:pPr>
            <a:r>
              <a:rPr lang="en-US" sz="2000" dirty="0" smtClean="0"/>
              <a:t>• e.g. </a:t>
            </a:r>
            <a:r>
              <a:rPr lang="en-US" sz="2000" dirty="0" err="1" smtClean="0"/>
              <a:t>physchem</a:t>
            </a:r>
            <a:r>
              <a:rPr lang="en-US" sz="2000" dirty="0" smtClean="0"/>
              <a:t> properties, other biological activities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1674</TotalTime>
  <Words>495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Aspect</vt:lpstr>
      <vt:lpstr>ChEMBL–Open Access Database For Drug Discovery</vt:lpstr>
      <vt:lpstr>Slide 2</vt:lpstr>
      <vt:lpstr>Slide 3</vt:lpstr>
      <vt:lpstr>Slide 4</vt:lpstr>
      <vt:lpstr>       HOW THEY REMOVED UNWANTED STRUCTURS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                    OTHER RESOURCES</vt:lpstr>
      <vt:lpstr>                       KINASE SARfari</vt:lpstr>
      <vt:lpstr>                       GPCR SARfari</vt:lpstr>
      <vt:lpstr>Slide 23</vt:lpstr>
      <vt:lpstr>Slide 24</vt:lpstr>
      <vt:lpstr>               References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ChEMBL – Open Access Data For Drug Discovery</dc:title>
  <dc:creator>udghosh</dc:creator>
  <cp:lastModifiedBy>chirag_2</cp:lastModifiedBy>
  <cp:revision>184</cp:revision>
  <dcterms:created xsi:type="dcterms:W3CDTF">2011-09-14T05:22:36Z</dcterms:created>
  <dcterms:modified xsi:type="dcterms:W3CDTF">2011-09-15T10:46:44Z</dcterms:modified>
</cp:coreProperties>
</file>